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media/image19.jpg" ContentType="image/jpeg"/>
  <Override PartName="/ppt/media/image22.jpg" ContentType="image/jpeg"/>
  <Override PartName="/ppt/media/image23.jpg" ContentType="image/jpeg"/>
  <Override PartName="/ppt/media/image24.jpg" ContentType="image/jpeg"/>
  <Override PartName="/ppt/media/image25.jpg" ContentType="image/jpeg"/>
  <Override PartName="/ppt/media/image26.jpg" ContentType="image/jpeg"/>
  <Override PartName="/ppt/media/image27.jpg" ContentType="image/jpe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63" r:id="rId2"/>
    <p:sldId id="290" r:id="rId3"/>
    <p:sldId id="291" r:id="rId4"/>
    <p:sldId id="292" r:id="rId5"/>
    <p:sldId id="304" r:id="rId6"/>
    <p:sldId id="293" r:id="rId7"/>
    <p:sldId id="294" r:id="rId8"/>
    <p:sldId id="295" r:id="rId9"/>
    <p:sldId id="296" r:id="rId10"/>
    <p:sldId id="297" r:id="rId11"/>
    <p:sldId id="298" r:id="rId12"/>
    <p:sldId id="299" r:id="rId13"/>
    <p:sldId id="303" r:id="rId1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4290"/>
    <a:srgbClr val="F7A81F"/>
    <a:srgbClr val="44AA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302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2.jpg"/><Relationship Id="rId16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1" cy="6309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8A92441-A40F-46EC-8D93-7F3711D3699C}" type="datetime1">
              <a:rPr kumimoji="0" lang="en-US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8/3/2026</a:t>
            </a:fld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26515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3783" y="1792661"/>
            <a:ext cx="10264435" cy="382541"/>
          </a:xfrm>
        </p:spPr>
        <p:txBody>
          <a:bodyPr lIns="0" tIns="0" rIns="0" bIns="0"/>
          <a:lstStyle>
            <a:lvl1pPr>
              <a:defRPr sz="2486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1D2EFAD-A537-404F-B2D5-09BE53E55411}" type="datetime1">
              <a:rPr kumimoji="0" lang="en-US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8/3/2026</a:t>
            </a:fld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576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3783" y="1792661"/>
            <a:ext cx="10264435" cy="382541"/>
          </a:xfrm>
        </p:spPr>
        <p:txBody>
          <a:bodyPr lIns="0" tIns="0" rIns="0" bIns="0"/>
          <a:lstStyle>
            <a:lvl1pPr>
              <a:defRPr sz="2486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05A4DF4-5C09-44D8-8AED-6B0648A94106}" type="datetime1">
              <a:rPr kumimoji="0" lang="en-US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8/3/2026</a:t>
            </a:fld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52097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104139"/>
            <a:ext cx="12192385" cy="4753622"/>
          </a:xfrm>
          <a:custGeom>
            <a:avLst/>
            <a:gdLst/>
            <a:ahLst/>
            <a:cxnLst/>
            <a:rect l="l" t="t" r="r" b="b"/>
            <a:pathLst>
              <a:path w="20104735" h="7839075">
                <a:moveTo>
                  <a:pt x="20104099" y="198"/>
                </a:moveTo>
                <a:lnTo>
                  <a:pt x="0" y="198"/>
                </a:lnTo>
                <a:lnTo>
                  <a:pt x="0" y="7838821"/>
                </a:lnTo>
                <a:lnTo>
                  <a:pt x="20104099" y="7838821"/>
                </a:lnTo>
                <a:lnTo>
                  <a:pt x="20104099" y="198"/>
                </a:lnTo>
                <a:close/>
              </a:path>
            </a:pathLst>
          </a:custGeom>
          <a:solidFill>
            <a:srgbClr val="FFEC0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" y="177432"/>
            <a:ext cx="12191999" cy="6679623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0" y="0"/>
            <a:ext cx="12192385" cy="2105148"/>
          </a:xfrm>
          <a:custGeom>
            <a:avLst/>
            <a:gdLst/>
            <a:ahLst/>
            <a:cxnLst/>
            <a:rect l="l" t="t" r="r" b="b"/>
            <a:pathLst>
              <a:path w="20104735" h="3471545">
                <a:moveTo>
                  <a:pt x="20104099" y="285"/>
                </a:moveTo>
                <a:lnTo>
                  <a:pt x="0" y="285"/>
                </a:lnTo>
                <a:lnTo>
                  <a:pt x="0" y="3471743"/>
                </a:lnTo>
                <a:lnTo>
                  <a:pt x="20104099" y="3471743"/>
                </a:lnTo>
                <a:lnTo>
                  <a:pt x="20104099" y="285"/>
                </a:lnTo>
                <a:close/>
              </a:path>
            </a:pathLst>
          </a:custGeom>
          <a:solidFill>
            <a:srgbClr val="17429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7094" y="557251"/>
            <a:ext cx="824845" cy="399225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16991" y="557251"/>
            <a:ext cx="341952" cy="399225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687967" y="557251"/>
            <a:ext cx="478734" cy="399225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927335" y="557251"/>
            <a:ext cx="628823" cy="399225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241716" y="557251"/>
            <a:ext cx="550821" cy="399225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517126" y="557251"/>
            <a:ext cx="491672" cy="399225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2874790" y="557251"/>
            <a:ext cx="2698268" cy="399225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967094" y="935960"/>
            <a:ext cx="2944182" cy="399410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967094" y="1315193"/>
            <a:ext cx="801278" cy="399225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596472" y="1315193"/>
            <a:ext cx="1149700" cy="399225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610470" y="1315193"/>
            <a:ext cx="487975" cy="399225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2854458" y="1315193"/>
            <a:ext cx="491672" cy="399225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100294" y="1315193"/>
            <a:ext cx="365981" cy="399225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283285" y="1315193"/>
            <a:ext cx="547124" cy="399225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556846" y="1315193"/>
            <a:ext cx="812061" cy="399225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3783" y="1792661"/>
            <a:ext cx="10264435" cy="382541"/>
          </a:xfrm>
        </p:spPr>
        <p:txBody>
          <a:bodyPr lIns="0" tIns="0" rIns="0" bIns="0"/>
          <a:lstStyle>
            <a:lvl1pPr>
              <a:defRPr sz="2486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65A4540-86FB-49B3-B222-75EDA6F7C562}" type="datetime1">
              <a:rPr kumimoji="0" lang="en-US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8/3/2026</a:t>
            </a:fld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529941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385" cy="6857230"/>
          </a:xfrm>
          <a:custGeom>
            <a:avLst/>
            <a:gdLst/>
            <a:ahLst/>
            <a:cxnLst/>
            <a:rect l="l" t="t" r="r" b="b"/>
            <a:pathLst>
              <a:path w="20104735" h="11308080">
                <a:moveTo>
                  <a:pt x="20104099" y="285"/>
                </a:moveTo>
                <a:lnTo>
                  <a:pt x="0" y="285"/>
                </a:lnTo>
                <a:lnTo>
                  <a:pt x="0" y="11307953"/>
                </a:lnTo>
                <a:lnTo>
                  <a:pt x="20104099" y="11307953"/>
                </a:lnTo>
                <a:lnTo>
                  <a:pt x="20104099" y="285"/>
                </a:lnTo>
                <a:close/>
              </a:path>
            </a:pathLst>
          </a:custGeom>
          <a:solidFill>
            <a:srgbClr val="17429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C93315-BBB4-44CF-BED1-52F118F842A3}" type="datetime1">
              <a:rPr kumimoji="0" lang="en-US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8/3/2026</a:t>
            </a:fld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36886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0"/>
          </p:nvPr>
        </p:nvSpPr>
        <p:spPr>
          <a:xfrm>
            <a:off x="4145280" y="6377941"/>
            <a:ext cx="3901440" cy="168059"/>
          </a:xfrm>
        </p:spPr>
        <p:txBody>
          <a:bodyPr/>
          <a:lstStyle/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1"/>
          </p:nvPr>
        </p:nvSpPr>
        <p:spPr>
          <a:xfrm>
            <a:off x="609600" y="6377941"/>
            <a:ext cx="2804160" cy="168059"/>
          </a:xfrm>
        </p:spPr>
        <p:txBody>
          <a:bodyPr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368349-641C-4BED-A378-ED27507A3D70}" type="datetime1">
              <a:rPr kumimoji="0" lang="en-US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8/3/2026</a:t>
            </a:fld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11667469" y="6745317"/>
            <a:ext cx="3727108" cy="168059"/>
          </a:xfrm>
        </p:spPr>
        <p:txBody>
          <a:bodyPr/>
          <a:lstStyle/>
          <a:p>
            <a:pPr marL="24435" marR="0" lvl="0" indent="0" algn="r" defTabSz="554492" rtl="0" eaLnBrk="1" fontAlgn="auto" latinLnBrk="0" hangingPunct="1">
              <a:lnSpc>
                <a:spcPct val="100000"/>
              </a:lnSpc>
              <a:spcBef>
                <a:spcPts val="14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D60167-4931-47E6-BA6A-407CBD079E47}" type="slidenum">
              <a:rPr kumimoji="0" lang="ru-RU" sz="1092" b="0" i="0" u="none" strike="noStrike" kern="1200" cap="none" spc="16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24435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141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92" b="0" i="0" u="none" strike="noStrike" kern="1200" cap="none" spc="16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6" name="Рисунок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787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2192385" cy="6857230"/>
          </a:xfrm>
          <a:custGeom>
            <a:avLst/>
            <a:gdLst/>
            <a:ahLst/>
            <a:cxnLst/>
            <a:rect l="l" t="t" r="r" b="b"/>
            <a:pathLst>
              <a:path w="20104735" h="11308080">
                <a:moveTo>
                  <a:pt x="20104099" y="285"/>
                </a:moveTo>
                <a:lnTo>
                  <a:pt x="0" y="285"/>
                </a:lnTo>
                <a:lnTo>
                  <a:pt x="0" y="11307953"/>
                </a:lnTo>
                <a:lnTo>
                  <a:pt x="20104099" y="11307953"/>
                </a:lnTo>
                <a:lnTo>
                  <a:pt x="20104099" y="285"/>
                </a:lnTo>
                <a:close/>
              </a:path>
            </a:pathLst>
          </a:custGeom>
          <a:solidFill>
            <a:srgbClr val="174290"/>
          </a:solidFill>
        </p:spPr>
        <p:txBody>
          <a:bodyPr wrap="square" lIns="0" tIns="0" rIns="0" bIns="0" rtlCol="0"/>
          <a:lstStyle/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092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052465" y="393680"/>
            <a:ext cx="752296" cy="75224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63783" y="1792661"/>
            <a:ext cx="10264435" cy="6309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1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09600" y="1577340"/>
            <a:ext cx="10972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1"/>
            <a:ext cx="3901440" cy="1680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1"/>
            <a:ext cx="2804160" cy="1680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2ADE108-F0BE-4CA2-AF4D-235CA5E2D28C}" type="datetime1">
              <a:rPr kumimoji="0" lang="en-US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l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8/3/2026</a:t>
            </a:fld>
            <a:endParaRPr kumimoji="0" lang="en-US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1" y="6377941"/>
            <a:ext cx="2804160" cy="1680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74511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277246">
        <a:defRPr>
          <a:latin typeface="+mn-lt"/>
          <a:ea typeface="+mn-ea"/>
          <a:cs typeface="+mn-cs"/>
        </a:defRPr>
      </a:lvl2pPr>
      <a:lvl3pPr marL="554492">
        <a:defRPr>
          <a:latin typeface="+mn-lt"/>
          <a:ea typeface="+mn-ea"/>
          <a:cs typeface="+mn-cs"/>
        </a:defRPr>
      </a:lvl3pPr>
      <a:lvl4pPr marL="831738">
        <a:defRPr>
          <a:latin typeface="+mn-lt"/>
          <a:ea typeface="+mn-ea"/>
          <a:cs typeface="+mn-cs"/>
        </a:defRPr>
      </a:lvl4pPr>
      <a:lvl5pPr marL="1108984">
        <a:defRPr>
          <a:latin typeface="+mn-lt"/>
          <a:ea typeface="+mn-ea"/>
          <a:cs typeface="+mn-cs"/>
        </a:defRPr>
      </a:lvl5pPr>
      <a:lvl6pPr marL="1386230">
        <a:defRPr>
          <a:latin typeface="+mn-lt"/>
          <a:ea typeface="+mn-ea"/>
          <a:cs typeface="+mn-cs"/>
        </a:defRPr>
      </a:lvl6pPr>
      <a:lvl7pPr marL="1663476">
        <a:defRPr>
          <a:latin typeface="+mn-lt"/>
          <a:ea typeface="+mn-ea"/>
          <a:cs typeface="+mn-cs"/>
        </a:defRPr>
      </a:lvl7pPr>
      <a:lvl8pPr marL="1940723">
        <a:defRPr>
          <a:latin typeface="+mn-lt"/>
          <a:ea typeface="+mn-ea"/>
          <a:cs typeface="+mn-cs"/>
        </a:defRPr>
      </a:lvl8pPr>
      <a:lvl9pPr marL="2217969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Box 18"/>
          <p:cNvSpPr txBox="1"/>
          <p:nvPr/>
        </p:nvSpPr>
        <p:spPr>
          <a:xfrm>
            <a:off x="559357" y="914068"/>
            <a:ext cx="111133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cap="all" dirty="0">
                <a:solidFill>
                  <a:schemeClr val="bg1"/>
                </a:solidFill>
                <a:latin typeface="PT Sans" panose="020B0503020203020204" pitchFamily="34" charset="-52"/>
              </a:rPr>
              <a:t>участники дорожного движения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30" y="2512186"/>
            <a:ext cx="9987446" cy="198625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7976" y="143682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640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829596" y="2515000"/>
            <a:ext cx="73624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28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Правила дорожного движения устанавливают единый порядок организации дорожного движения на всей территории </a:t>
            </a:r>
          </a:p>
          <a:p>
            <a:pPr lvl="0">
              <a:defRPr/>
            </a:pPr>
            <a:r>
              <a:rPr lang="ru-RU" sz="28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Российской Федерации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ADE GoodTime Grotesk" panose="02000503000000020004" pitchFamily="50" charset="-52"/>
              <a:ea typeface="+mn-ea"/>
              <a:cs typeface="+mn-cs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2DD4E83-F126-EB7E-DC18-5A31E426C5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6059"/>
            <a:ext cx="462813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2964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8154" y="2730845"/>
            <a:ext cx="11592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48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Безопасность пешеходов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2052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04304" y="2537713"/>
            <a:ext cx="5020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Алгоритм перехода проезжей части дороги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720840" cy="685570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9735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25128" cy="687344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61120" y="2537713"/>
            <a:ext cx="30632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Виды светофоров</a:t>
            </a:r>
          </a:p>
        </p:txBody>
      </p:sp>
    </p:spTree>
    <p:extLst>
      <p:ext uri="{BB962C8B-B14F-4D97-AF65-F5344CB8AC3E}">
        <p14:creationId xmlns:p14="http://schemas.microsoft.com/office/powerpoint/2010/main" val="31025277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5723517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19088" y="2592577"/>
            <a:ext cx="50200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Световозвращающие элементы (СВЭ)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36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04" y="2415159"/>
            <a:ext cx="11151387" cy="3711321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773936" y="388873"/>
            <a:ext cx="8540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Правило «пяти» пальцев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1638553"/>
            <a:ext cx="3767328" cy="647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СТОЙ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83664" y="1638553"/>
            <a:ext cx="3767328" cy="647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СМОТРИ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10584" y="1638552"/>
            <a:ext cx="3767328" cy="647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СЛУШАЙ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44184" y="1638552"/>
            <a:ext cx="3767328" cy="647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ДУМАЙ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96657" y="1638551"/>
            <a:ext cx="3767328" cy="647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ИДИ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6105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02623" y="2756612"/>
            <a:ext cx="540636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28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Места для передвижения пешеходов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6830568" cy="68586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94297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084321" y="2228011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6245351" y="2412677"/>
            <a:ext cx="558698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28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Остановка общественного транспорта – одно из наиболее опасных мест на дороге</a:t>
            </a:r>
          </a:p>
          <a:p>
            <a:pPr lvl="0" algn="ctr">
              <a:defRPr/>
            </a:pPr>
            <a:endParaRPr lang="ru-RU" sz="2800" dirty="0">
              <a:solidFill>
                <a:prstClr val="white"/>
              </a:solidFill>
              <a:latin typeface="MADE GoodTime Grotesk" panose="02000503000000020004" pitchFamily="50" charset="-5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6437376" cy="685949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73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8154" y="2730845"/>
            <a:ext cx="115923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48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Безопасность пассажиров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35939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47488" cy="687620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230368" y="2653271"/>
            <a:ext cx="63520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ru-RU" sz="28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Правила безопасности в автомобиле и общественном транспорте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319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5544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ru-RU" sz="1092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55449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ru-RU" sz="1092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56848" y="140296"/>
            <a:ext cx="659852" cy="7703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51960" y="2584541"/>
            <a:ext cx="85787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3600" dirty="0">
                <a:solidFill>
                  <a:prstClr val="white"/>
                </a:solidFill>
                <a:latin typeface="MADE GoodTime Grotesk" panose="02000503000000020004" pitchFamily="50" charset="-52"/>
              </a:rPr>
              <a:t>Безопасное передвижение на велосипеде/СИМ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0347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3259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-45720"/>
            <a:ext cx="12192000" cy="15392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Black" panose="020B0A040201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89591" y="1755362"/>
            <a:ext cx="3901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</a:rPr>
              <a:t>младше 7 лет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78992" y="1755362"/>
            <a:ext cx="362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</a:rPr>
              <a:t>от 7 до 14 лет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965029" y="1786415"/>
            <a:ext cx="362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Black" panose="020B0A04020102020204" pitchFamily="34" charset="0"/>
              </a:rPr>
              <a:t>старше 14 лет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8600" y="6216052"/>
            <a:ext cx="76961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ПДД РФ п. 24. Дополнительные требования к движению велосипедистов, водителей мопедов и лиц, использующих для передвижения средства индивидуальной мобильности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19100" y="2328229"/>
            <a:ext cx="3644900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должно осуществляться ТОЛЬКО по: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тротуарам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пешеходным дорожкам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велопешеходным дорожкам (на стороне для движения пешеходов)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в пределах пешеходных зон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all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Обязательно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 в сопровождении взрослых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60277" y="2330441"/>
            <a:ext cx="3860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должно осуществляться по: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тротуарам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пешеходным дорожкам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44AAE0"/>
                </a:solidFill>
                <a:effectLst/>
                <a:uLnTx/>
                <a:uFillTx/>
                <a:latin typeface="Arial Narrow" panose="020B0606020202030204" pitchFamily="34" charset="0"/>
              </a:rPr>
              <a:t>велопешеходным дорожкам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в пределах пешеходных зон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44AAE0"/>
                </a:solidFill>
                <a:effectLst/>
                <a:uLnTx/>
                <a:uFillTx/>
                <a:latin typeface="Arial Narrow" panose="020B0606020202030204" pitchFamily="34" charset="0"/>
              </a:rPr>
              <a:t>велосипедным дорожкам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679933" y="2328229"/>
            <a:ext cx="418407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должно осуществляться по: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тротуарам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пешеходным дорожкам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44AAE0"/>
                </a:solidFill>
                <a:effectLst/>
                <a:uLnTx/>
                <a:uFillTx/>
                <a:latin typeface="Arial Narrow" panose="020B0606020202030204" pitchFamily="34" charset="0"/>
              </a:rPr>
              <a:t>велопешеходным дорожкам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в пределах пешеходных зон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44AAE0"/>
                </a:solidFill>
                <a:effectLst/>
                <a:uLnTx/>
                <a:uFillTx/>
                <a:latin typeface="Arial Narrow" panose="020B0606020202030204" pitchFamily="34" charset="0"/>
              </a:rPr>
              <a:t>велосипедным дорожкам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rgbClr val="44AAE0"/>
                </a:solidFill>
                <a:effectLst/>
                <a:uLnTx/>
                <a:uFillTx/>
                <a:latin typeface="Arial Narrow" panose="020B0606020202030204" pitchFamily="34" charset="0"/>
              </a:rPr>
              <a:t>полосе для велосипедистов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ru-RU" sz="1600" dirty="0">
                <a:solidFill>
                  <a:schemeClr val="bg1"/>
                </a:solidFill>
                <a:latin typeface="Arial Narrow" panose="020B0606020202030204" pitchFamily="34" charset="0"/>
              </a:rPr>
              <a:t>Разрешено:</a:t>
            </a: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по правому краю проезжей части - если отсутствуют велосипедная и </a:t>
            </a:r>
            <a:r>
              <a:rPr kumimoji="0" lang="ru-RU" sz="1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велопешеходная</a:t>
            </a: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 Narrow" panose="020B0606020202030204" pitchFamily="34" charset="0"/>
              </a:rPr>
              <a:t> дорожки, полоса для велосипедистов, либо отсутствует возможность двигаться по ним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 Narrow" panose="020B060602020203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0" y="4938277"/>
            <a:ext cx="7797800" cy="947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60546" y="5058248"/>
            <a:ext cx="76372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srgbClr val="174290"/>
                </a:solidFill>
                <a:effectLst/>
                <a:uLnTx/>
                <a:uFillTx/>
                <a:latin typeface="Arial Black" panose="020B0A04020102020204" pitchFamily="34" charset="0"/>
              </a:rPr>
              <a:t>На тротуаре, пешеходной дорожке и в пределах пешеходной зоны приоритет ВСЕГДА у пешехода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99800" y="5765608"/>
            <a:ext cx="863600" cy="862871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228600" y="166371"/>
            <a:ext cx="111633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174290"/>
                </a:solidFill>
                <a:latin typeface="Arial Black" panose="020B0A04020102020204" pitchFamily="34" charset="0"/>
                <a:ea typeface="Calibri" panose="020F0502020204030204" pitchFamily="34" charset="0"/>
              </a:rPr>
              <a:t>Согласно Правилам дорожного движения* движение велосипедистов и лиц, управляющих СИМ:</a:t>
            </a:r>
          </a:p>
        </p:txBody>
      </p:sp>
    </p:spTree>
    <p:extLst>
      <p:ext uri="{BB962C8B-B14F-4D97-AF65-F5344CB8AC3E}">
        <p14:creationId xmlns:p14="http://schemas.microsoft.com/office/powerpoint/2010/main" val="390857467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1058</TotalTime>
  <Words>226</Words>
  <Application>Microsoft Office PowerPoint</Application>
  <PresentationFormat>Широкоэкранный</PresentationFormat>
  <Paragraphs>57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Arial Black</vt:lpstr>
      <vt:lpstr>Arial Narrow</vt:lpstr>
      <vt:lpstr>Calibri</vt:lpstr>
      <vt:lpstr>MADE GoodTime Grotesk</vt:lpstr>
      <vt:lpstr>PT Sans</vt:lpstr>
      <vt:lpstr>Tahoma</vt:lpstr>
      <vt:lpstr>1_Office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Абрамова Марина Вячеславовна</dc:creator>
  <cp:lastModifiedBy>Darinka-28@mail.ru</cp:lastModifiedBy>
  <cp:revision>89</cp:revision>
  <dcterms:created xsi:type="dcterms:W3CDTF">2024-05-16T08:49:02Z</dcterms:created>
  <dcterms:modified xsi:type="dcterms:W3CDTF">2026-08-03T09:55:02Z</dcterms:modified>
</cp:coreProperties>
</file>