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19.jpg" ContentType="image/jpeg"/>
  <Override PartName="/ppt/media/image20.jpg" ContentType="image/jpeg"/>
  <Override PartName="/ppt/media/image23.jpg" ContentType="image/jpeg"/>
  <Override PartName="/ppt/media/image29.jpg" ContentType="image/jpeg"/>
  <Override PartName="/ppt/media/image30.jpg" ContentType="image/jpeg"/>
  <Override PartName="/ppt/media/image31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25" r:id="rId2"/>
    <p:sldId id="328" r:id="rId3"/>
    <p:sldId id="329" r:id="rId4"/>
    <p:sldId id="331" r:id="rId5"/>
    <p:sldId id="332" r:id="rId6"/>
    <p:sldId id="330" r:id="rId7"/>
    <p:sldId id="333" r:id="rId8"/>
    <p:sldId id="334" r:id="rId9"/>
    <p:sldId id="336" r:id="rId10"/>
    <p:sldId id="335" r:id="rId11"/>
    <p:sldId id="340" r:id="rId12"/>
    <p:sldId id="341" r:id="rId13"/>
    <p:sldId id="337" r:id="rId14"/>
    <p:sldId id="342" r:id="rId15"/>
    <p:sldId id="338" r:id="rId16"/>
    <p:sldId id="345" r:id="rId17"/>
    <p:sldId id="346" r:id="rId18"/>
    <p:sldId id="347" r:id="rId19"/>
    <p:sldId id="343" r:id="rId20"/>
    <p:sldId id="344" r:id="rId21"/>
    <p:sldId id="348" r:id="rId22"/>
    <p:sldId id="349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4290"/>
    <a:srgbClr val="44AAE0"/>
    <a:srgbClr val="45586E"/>
    <a:srgbClr val="3A2313"/>
    <a:srgbClr val="AD73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5" d="100"/>
          <a:sy n="95" d="100"/>
        </p:scale>
        <p:origin x="20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jpg"/><Relationship Id="rId16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1" cy="6309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A92441-A40F-46EC-8D93-7F3711D3699C}" type="datetime1">
              <a:rPr kumimoji="0" lang="en-US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8/3/2026</a:t>
            </a:fld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883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63783" y="1792661"/>
            <a:ext cx="10264435" cy="382541"/>
          </a:xfrm>
        </p:spPr>
        <p:txBody>
          <a:bodyPr lIns="0" tIns="0" rIns="0" bIns="0"/>
          <a:lstStyle>
            <a:lvl1pPr>
              <a:defRPr sz="2486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2EFAD-A537-404F-B2D5-09BE53E55411}" type="datetime1">
              <a:rPr kumimoji="0" lang="en-US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8/3/2026</a:t>
            </a:fld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1987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63783" y="1792661"/>
            <a:ext cx="10264435" cy="382541"/>
          </a:xfrm>
        </p:spPr>
        <p:txBody>
          <a:bodyPr lIns="0" tIns="0" rIns="0" bIns="0"/>
          <a:lstStyle>
            <a:lvl1pPr>
              <a:defRPr sz="2486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5A4DF4-5C09-44D8-8AED-6B0648A94106}" type="datetime1">
              <a:rPr kumimoji="0" lang="en-US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8/3/2026</a:t>
            </a:fld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9705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104139"/>
            <a:ext cx="12192385" cy="4753622"/>
          </a:xfrm>
          <a:custGeom>
            <a:avLst/>
            <a:gdLst/>
            <a:ahLst/>
            <a:cxnLst/>
            <a:rect l="l" t="t" r="r" b="b"/>
            <a:pathLst>
              <a:path w="20104735" h="7839075">
                <a:moveTo>
                  <a:pt x="20104099" y="198"/>
                </a:moveTo>
                <a:lnTo>
                  <a:pt x="0" y="198"/>
                </a:lnTo>
                <a:lnTo>
                  <a:pt x="0" y="7838821"/>
                </a:lnTo>
                <a:lnTo>
                  <a:pt x="20104099" y="7838821"/>
                </a:lnTo>
                <a:lnTo>
                  <a:pt x="20104099" y="198"/>
                </a:lnTo>
                <a:close/>
              </a:path>
            </a:pathLst>
          </a:custGeom>
          <a:solidFill>
            <a:srgbClr val="FFEC00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177432"/>
            <a:ext cx="12191999" cy="6679623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0" y="0"/>
            <a:ext cx="12192385" cy="2105148"/>
          </a:xfrm>
          <a:custGeom>
            <a:avLst/>
            <a:gdLst/>
            <a:ahLst/>
            <a:cxnLst/>
            <a:rect l="l" t="t" r="r" b="b"/>
            <a:pathLst>
              <a:path w="20104735" h="3471545">
                <a:moveTo>
                  <a:pt x="20104099" y="285"/>
                </a:moveTo>
                <a:lnTo>
                  <a:pt x="0" y="285"/>
                </a:lnTo>
                <a:lnTo>
                  <a:pt x="0" y="3471743"/>
                </a:lnTo>
                <a:lnTo>
                  <a:pt x="20104099" y="3471743"/>
                </a:lnTo>
                <a:lnTo>
                  <a:pt x="20104099" y="285"/>
                </a:lnTo>
                <a:close/>
              </a:path>
            </a:pathLst>
          </a:custGeom>
          <a:solidFill>
            <a:srgbClr val="174290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7094" y="557251"/>
            <a:ext cx="824845" cy="399225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16991" y="557251"/>
            <a:ext cx="341952" cy="399225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87967" y="557251"/>
            <a:ext cx="478734" cy="399225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927335" y="557251"/>
            <a:ext cx="628823" cy="399225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241716" y="557251"/>
            <a:ext cx="550821" cy="399225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517126" y="557251"/>
            <a:ext cx="491672" cy="399225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874790" y="557251"/>
            <a:ext cx="2698268" cy="399225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67094" y="935960"/>
            <a:ext cx="2944182" cy="399410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67094" y="1315193"/>
            <a:ext cx="801278" cy="399225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96472" y="1315193"/>
            <a:ext cx="1149700" cy="399225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610470" y="1315193"/>
            <a:ext cx="487975" cy="399225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854458" y="1315193"/>
            <a:ext cx="491672" cy="399225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100294" y="1315193"/>
            <a:ext cx="365981" cy="399225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283285" y="1315193"/>
            <a:ext cx="547124" cy="399225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556846" y="1315193"/>
            <a:ext cx="812061" cy="39922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63783" y="1792661"/>
            <a:ext cx="10264435" cy="382541"/>
          </a:xfrm>
        </p:spPr>
        <p:txBody>
          <a:bodyPr lIns="0" tIns="0" rIns="0" bIns="0"/>
          <a:lstStyle>
            <a:lvl1pPr>
              <a:defRPr sz="2486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A4540-86FB-49B3-B222-75EDA6F7C562}" type="datetime1">
              <a:rPr kumimoji="0" lang="en-US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8/3/2026</a:t>
            </a:fld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6970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385" cy="6857230"/>
          </a:xfrm>
          <a:custGeom>
            <a:avLst/>
            <a:gdLst/>
            <a:ahLst/>
            <a:cxnLst/>
            <a:rect l="l" t="t" r="r" b="b"/>
            <a:pathLst>
              <a:path w="20104735" h="11308080">
                <a:moveTo>
                  <a:pt x="20104099" y="285"/>
                </a:moveTo>
                <a:lnTo>
                  <a:pt x="0" y="285"/>
                </a:lnTo>
                <a:lnTo>
                  <a:pt x="0" y="11307953"/>
                </a:lnTo>
                <a:lnTo>
                  <a:pt x="20104099" y="11307953"/>
                </a:lnTo>
                <a:lnTo>
                  <a:pt x="20104099" y="285"/>
                </a:lnTo>
                <a:close/>
              </a:path>
            </a:pathLst>
          </a:custGeom>
          <a:solidFill>
            <a:srgbClr val="174290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C93315-BBB4-44CF-BED1-52F118F842A3}" type="datetime1">
              <a:rPr kumimoji="0" lang="en-US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8/3/2026</a:t>
            </a:fld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7411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385" cy="6857230"/>
          </a:xfrm>
          <a:custGeom>
            <a:avLst/>
            <a:gdLst/>
            <a:ahLst/>
            <a:cxnLst/>
            <a:rect l="l" t="t" r="r" b="b"/>
            <a:pathLst>
              <a:path w="20104735" h="11308080">
                <a:moveTo>
                  <a:pt x="20104099" y="285"/>
                </a:moveTo>
                <a:lnTo>
                  <a:pt x="0" y="285"/>
                </a:lnTo>
                <a:lnTo>
                  <a:pt x="0" y="11307953"/>
                </a:lnTo>
                <a:lnTo>
                  <a:pt x="20104099" y="11307953"/>
                </a:lnTo>
                <a:lnTo>
                  <a:pt x="20104099" y="285"/>
                </a:lnTo>
                <a:close/>
              </a:path>
            </a:pathLst>
          </a:custGeom>
          <a:solidFill>
            <a:srgbClr val="174290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052465" y="393680"/>
            <a:ext cx="752296" cy="75224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63783" y="1792661"/>
            <a:ext cx="10264435" cy="6309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1680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1680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DE108-F0BE-4CA2-AF4D-235CA5E2D28C}" type="datetime1">
              <a:rPr kumimoji="0" lang="en-US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8/3/2026</a:t>
            </a:fld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1"/>
            <a:ext cx="2804160" cy="1680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3947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6072" y="1743906"/>
            <a:ext cx="1142923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2800" cap="all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безопасность дорожного движения </a:t>
            </a:r>
            <a:r>
              <a:rPr lang="ru-RU" sz="2800" cap="all" dirty="0">
                <a:solidFill>
                  <a:schemeClr val="bg1"/>
                </a:solidFill>
                <a:latin typeface="Arial Black" panose="020B0A04020102020204" pitchFamily="34" charset="0"/>
              </a:rPr>
              <a:t>- состояние процесса, отражающее степень защищенности его участников от дорожно-транспортных происшествий и их последствий</a:t>
            </a:r>
          </a:p>
          <a:p>
            <a:pPr lvl="0">
              <a:defRPr/>
            </a:pPr>
            <a:endParaRPr kumimoji="0" lang="ru-RU" sz="36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76072" y="4011091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i="1" dirty="0">
                <a:solidFill>
                  <a:schemeClr val="bg1"/>
                </a:solidFill>
                <a:latin typeface="Arial Narrow" panose="020B0606020202030204" pitchFamily="34" charset="0"/>
              </a:rPr>
              <a:t>Федеральный закон № 196-ФЗ "О безопасности дорожного движения"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976" y="143682"/>
            <a:ext cx="659852" cy="77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344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559357" y="914068"/>
            <a:ext cx="11113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cap="all" dirty="0">
                <a:solidFill>
                  <a:schemeClr val="bg1"/>
                </a:solidFill>
                <a:latin typeface="Arial Black" panose="020B0A04020102020204" pitchFamily="34" charset="0"/>
              </a:rPr>
              <a:t>участники дорожного движения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530" y="2512186"/>
            <a:ext cx="9987446" cy="198625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976" y="143682"/>
            <a:ext cx="659852" cy="77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281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976" y="143682"/>
            <a:ext cx="659852" cy="7703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148" y="1517904"/>
            <a:ext cx="5751948" cy="49684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6452" y="198214"/>
            <a:ext cx="111133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cap="all" dirty="0">
                <a:solidFill>
                  <a:schemeClr val="accent6"/>
                </a:solidFill>
                <a:latin typeface="Arial Black" panose="020B0A04020102020204" pitchFamily="34" charset="0"/>
              </a:rPr>
              <a:t>дорога</a:t>
            </a:r>
            <a:r>
              <a:rPr lang="ru-RU" sz="2000" cap="all" dirty="0">
                <a:solidFill>
                  <a:schemeClr val="bg1"/>
                </a:solidFill>
                <a:latin typeface="Arial Black" panose="020B0A04020102020204" pitchFamily="34" charset="0"/>
              </a:rPr>
              <a:t> - это обустроенная или приспособленная и используемая для движения транспортных средств полоса земли либо поверхность искусственного сооружения</a:t>
            </a:r>
          </a:p>
        </p:txBody>
      </p:sp>
    </p:spTree>
    <p:extLst>
      <p:ext uri="{BB962C8B-B14F-4D97-AF65-F5344CB8AC3E}">
        <p14:creationId xmlns:p14="http://schemas.microsoft.com/office/powerpoint/2010/main" val="3977005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976" y="143682"/>
            <a:ext cx="659852" cy="77038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0872216" cy="685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093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976" y="143682"/>
            <a:ext cx="659852" cy="77038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7552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723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9180576" y="2857884"/>
            <a:ext cx="284071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700" cap="all" dirty="0">
                <a:solidFill>
                  <a:schemeClr val="bg1"/>
                </a:solidFill>
                <a:latin typeface="Arial Black" panose="020B0A04020102020204" pitchFamily="34" charset="0"/>
              </a:rPr>
              <a:t>Элементы «дорожной одежды»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976" y="143682"/>
            <a:ext cx="659852" cy="77038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8"/>
          <a:stretch/>
        </p:blipFill>
        <p:spPr>
          <a:xfrm>
            <a:off x="0" y="0"/>
            <a:ext cx="9089136" cy="686993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77240" y="4663440"/>
            <a:ext cx="2606040" cy="16733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75488" y="4715286"/>
            <a:ext cx="36850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ru-RU" sz="1600" cap="all" dirty="0">
                <a:solidFill>
                  <a:srgbClr val="174290"/>
                </a:solidFill>
                <a:latin typeface="Arial Black" panose="020B0A04020102020204" pitchFamily="34" charset="0"/>
              </a:rPr>
              <a:t>Асфальтобетон</a:t>
            </a:r>
          </a:p>
          <a:p>
            <a:pPr marL="228600" indent="-228600">
              <a:buAutoNum type="arabicPeriod"/>
            </a:pPr>
            <a:r>
              <a:rPr lang="ru-RU" sz="1600" cap="all" dirty="0">
                <a:solidFill>
                  <a:srgbClr val="174290"/>
                </a:solidFill>
                <a:latin typeface="Arial Black" panose="020B0A04020102020204" pitchFamily="34" charset="0"/>
              </a:rPr>
              <a:t>Щебень</a:t>
            </a:r>
          </a:p>
          <a:p>
            <a:pPr marL="228600" indent="-228600">
              <a:buAutoNum type="arabicPeriod"/>
            </a:pPr>
            <a:r>
              <a:rPr lang="ru-RU" sz="1600" cap="all" dirty="0">
                <a:solidFill>
                  <a:srgbClr val="174290"/>
                </a:solidFill>
                <a:latin typeface="Arial Black" panose="020B0A04020102020204" pitchFamily="34" charset="0"/>
              </a:rPr>
              <a:t>Геосетка</a:t>
            </a:r>
          </a:p>
          <a:p>
            <a:pPr marL="228600" indent="-228600">
              <a:buAutoNum type="arabicPeriod"/>
            </a:pPr>
            <a:r>
              <a:rPr lang="ru-RU" sz="1600" cap="all" dirty="0">
                <a:solidFill>
                  <a:srgbClr val="174290"/>
                </a:solidFill>
                <a:latin typeface="Arial Black" panose="020B0A04020102020204" pitchFamily="34" charset="0"/>
              </a:rPr>
              <a:t>Песчаный слой</a:t>
            </a:r>
          </a:p>
          <a:p>
            <a:pPr marL="228600" indent="-228600">
              <a:buAutoNum type="arabicPeriod"/>
            </a:pPr>
            <a:r>
              <a:rPr lang="ru-RU" sz="1600" cap="all" dirty="0">
                <a:solidFill>
                  <a:srgbClr val="174290"/>
                </a:solidFill>
                <a:latin typeface="Arial Black" panose="020B0A04020102020204" pitchFamily="34" charset="0"/>
              </a:rPr>
              <a:t>Геосетка</a:t>
            </a:r>
          </a:p>
          <a:p>
            <a:pPr marL="228600" indent="-228600">
              <a:buAutoNum type="arabicPeriod"/>
            </a:pPr>
            <a:r>
              <a:rPr lang="ru-RU" sz="1600" cap="all" dirty="0">
                <a:solidFill>
                  <a:srgbClr val="174290"/>
                </a:solidFill>
                <a:latin typeface="Arial Black" panose="020B0A04020102020204" pitchFamily="34" charset="0"/>
              </a:rPr>
              <a:t>Земляное полотно</a:t>
            </a:r>
          </a:p>
        </p:txBody>
      </p:sp>
    </p:spTree>
    <p:extLst>
      <p:ext uri="{BB962C8B-B14F-4D97-AF65-F5344CB8AC3E}">
        <p14:creationId xmlns:p14="http://schemas.microsoft.com/office/powerpoint/2010/main" val="3722170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28016" y="143682"/>
            <a:ext cx="101864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cap="all" dirty="0">
                <a:solidFill>
                  <a:schemeClr val="accent6"/>
                </a:solidFill>
                <a:latin typeface="Arial Black" panose="020B0A04020102020204" pitchFamily="34" charset="0"/>
              </a:rPr>
              <a:t>Дорожная инфраструктура </a:t>
            </a:r>
            <a:r>
              <a:rPr lang="ru-RU" sz="1600" cap="all" dirty="0">
                <a:solidFill>
                  <a:schemeClr val="bg1"/>
                </a:solidFill>
                <a:latin typeface="Arial Black" panose="020B0A04020102020204" pitchFamily="34" charset="0"/>
              </a:rPr>
              <a:t>- это комплекс сооружений, обеспечивающих движение транспортных средств и пешеходов. Она включает не только дороги, но и элементы, предназначенные для обеспечения безопасности и непрерывности движения, обслуживания участников дорожного движения по пути следования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976" y="143682"/>
            <a:ext cx="659852" cy="77038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4426"/>
            <a:ext cx="8862686" cy="527357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12648" y="6007608"/>
            <a:ext cx="5029200" cy="5852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739896" y="5847588"/>
            <a:ext cx="5122790" cy="5852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774902">
            <a:off x="1396" y="5237240"/>
            <a:ext cx="5708692" cy="511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774902">
            <a:off x="336085" y="5227113"/>
            <a:ext cx="3869131" cy="10192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 rot="20610838">
            <a:off x="2470548" y="2465877"/>
            <a:ext cx="1478229" cy="7088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899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976" y="143682"/>
            <a:ext cx="659852" cy="77038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b="3876"/>
          <a:stretch/>
        </p:blipFill>
        <p:spPr>
          <a:xfrm>
            <a:off x="332200" y="841557"/>
            <a:ext cx="10110247" cy="598887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2201" y="344209"/>
            <a:ext cx="761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В 1868 году в Лондоне был установлен первый семафор</a:t>
            </a:r>
          </a:p>
        </p:txBody>
      </p:sp>
    </p:spTree>
    <p:extLst>
      <p:ext uri="{BB962C8B-B14F-4D97-AF65-F5344CB8AC3E}">
        <p14:creationId xmlns:p14="http://schemas.microsoft.com/office/powerpoint/2010/main" val="332176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976" y="143682"/>
            <a:ext cx="659852" cy="77038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2201" y="344209"/>
            <a:ext cx="900278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В 1911 году появились первые дорожные знаки: неровная дорога, 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опасный поворот, железнодорожный переезд со шлагбаумом,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пересечение равнозначных дорог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2" y="1914143"/>
            <a:ext cx="11256264" cy="362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709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mediagibdd.ru/wp-content/uploads/stories/2020-12-14-7627/co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92" y="1004696"/>
            <a:ext cx="10341864" cy="581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393192" y="324996"/>
            <a:ext cx="8604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cap="all" dirty="0">
                <a:solidFill>
                  <a:schemeClr val="bg1"/>
                </a:solidFill>
                <a:latin typeface="Arial Black" panose="020B0A04020102020204" pitchFamily="34" charset="0"/>
              </a:rPr>
              <a:t>История российских правил дорожного движения началась в 15 веке при Иване III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976" y="143682"/>
            <a:ext cx="659852" cy="77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524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29072" y="2158384"/>
            <a:ext cx="58277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dirty="0">
                <a:solidFill>
                  <a:prstClr val="white"/>
                </a:solidFill>
                <a:latin typeface="Arial Black" panose="020B0A04020102020204" pitchFamily="34" charset="0"/>
              </a:rPr>
              <a:t>Правила дорожного движения были утверждены 23 октября 1993 года</a:t>
            </a:r>
          </a:p>
          <a:p>
            <a:pPr lvl="0">
              <a:defRPr/>
            </a:pPr>
            <a:endParaRPr lang="ru-RU" dirty="0">
              <a:solidFill>
                <a:prstClr val="white"/>
              </a:solidFill>
              <a:latin typeface="Arial Black" panose="020B0A04020102020204" pitchFamily="34" charset="0"/>
            </a:endParaRPr>
          </a:p>
          <a:p>
            <a:pPr lvl="0">
              <a:defRPr/>
            </a:pPr>
            <a:r>
              <a:rPr lang="ru-RU" dirty="0">
                <a:solidFill>
                  <a:prstClr val="white"/>
                </a:solidFill>
                <a:latin typeface="Arial Black" panose="020B0A04020102020204" pitchFamily="34" charset="0"/>
              </a:rPr>
              <a:t>Правила дорожного движения устанавливают единый порядок организации дорожного движения на всей территории </a:t>
            </a:r>
          </a:p>
          <a:p>
            <a:pPr lvl="0">
              <a:defRPr/>
            </a:pPr>
            <a:r>
              <a:rPr lang="ru-RU" dirty="0">
                <a:solidFill>
                  <a:prstClr val="white"/>
                </a:solidFill>
                <a:latin typeface="Arial Black" panose="020B0A04020102020204" pitchFamily="34" charset="0"/>
              </a:rPr>
              <a:t>Российской Федерации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848" y="140296"/>
            <a:ext cx="659852" cy="770386"/>
          </a:xfrm>
          <a:prstGeom prst="rect">
            <a:avLst/>
          </a:prstGeom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38943D17-3B98-BD66-5042-C94CC0F7A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275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015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02623" y="2756612"/>
            <a:ext cx="5406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dirty="0">
                <a:solidFill>
                  <a:prstClr val="white"/>
                </a:solidFill>
                <a:latin typeface="Arial Black" panose="020B0A04020102020204" pitchFamily="34" charset="0"/>
              </a:rPr>
              <a:t>Места для передвижения пешеходов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30568" cy="68586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848" y="140296"/>
            <a:ext cx="659852" cy="77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907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976" y="143682"/>
            <a:ext cx="659852" cy="77038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824" y="1258062"/>
            <a:ext cx="6752336" cy="53025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01807" y="452403"/>
            <a:ext cx="5406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400" dirty="0">
                <a:solidFill>
                  <a:prstClr val="white"/>
                </a:solidFill>
                <a:latin typeface="Arial Black" panose="020B0A04020102020204" pitchFamily="34" charset="0"/>
              </a:rPr>
              <a:t>ДОРОЖНАЯ «ЛОВУШКА»</a:t>
            </a:r>
          </a:p>
        </p:txBody>
      </p:sp>
    </p:spTree>
    <p:extLst>
      <p:ext uri="{BB962C8B-B14F-4D97-AF65-F5344CB8AC3E}">
        <p14:creationId xmlns:p14="http://schemas.microsoft.com/office/powerpoint/2010/main" val="4131152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723517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19088" y="2592577"/>
            <a:ext cx="5020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400" dirty="0">
                <a:solidFill>
                  <a:prstClr val="white"/>
                </a:solidFill>
                <a:latin typeface="Arial Black" panose="020B0A04020102020204" pitchFamily="34" charset="0"/>
              </a:rPr>
              <a:t>Световозвращающие элементы (СВЭ)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848" y="140296"/>
            <a:ext cx="659852" cy="77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2182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976" y="143682"/>
            <a:ext cx="659852" cy="77038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1" b="10028"/>
          <a:stretch/>
        </p:blipFill>
        <p:spPr>
          <a:xfrm>
            <a:off x="0" y="2990088"/>
            <a:ext cx="12192000" cy="395020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5344" y="346383"/>
            <a:ext cx="102565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rial Black" panose="020B0A04020102020204" pitchFamily="34" charset="0"/>
              </a:rPr>
              <a:t>Дети младше 7 лет – специальное детское удерживающее устройство (автолюлька, автокресло)</a:t>
            </a:r>
          </a:p>
          <a:p>
            <a:r>
              <a:rPr lang="ru-RU" sz="1600" dirty="0">
                <a:solidFill>
                  <a:schemeClr val="bg1"/>
                </a:solidFill>
                <a:latin typeface="Arial Black" panose="020B0A04020102020204" pitchFamily="34" charset="0"/>
              </a:rPr>
              <a:t>Дети в возрасте от 7 до 11 лет - если рост ниже 150 см, безопасно передвигаться в автокресле, пристегнувшись ремнями безопасности. </a:t>
            </a:r>
          </a:p>
          <a:p>
            <a:endParaRPr lang="ru-RU" sz="16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ru-RU" sz="1600" dirty="0">
                <a:solidFill>
                  <a:schemeClr val="bg1"/>
                </a:solidFill>
                <a:latin typeface="Arial Black" panose="020B0A04020102020204" pitchFamily="34" charset="0"/>
              </a:rPr>
              <a:t>Дети 12 лет и старше - обязательно быть пристегнутыми ремнем безопасности во время всей поездки</a:t>
            </a:r>
          </a:p>
        </p:txBody>
      </p:sp>
    </p:spTree>
    <p:extLst>
      <p:ext uri="{BB962C8B-B14F-4D97-AF65-F5344CB8AC3E}">
        <p14:creationId xmlns:p14="http://schemas.microsoft.com/office/powerpoint/2010/main" val="8782905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47488" cy="68762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30368" y="2653271"/>
            <a:ext cx="6352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2000" dirty="0">
                <a:solidFill>
                  <a:prstClr val="white"/>
                </a:solidFill>
                <a:latin typeface="Arial Black" panose="020B0A04020102020204" pitchFamily="34" charset="0"/>
              </a:rPr>
              <a:t>Правила безопасности пассажира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848" y="140296"/>
            <a:ext cx="659852" cy="77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3015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848" y="140296"/>
            <a:ext cx="659852" cy="7703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51960" y="2584541"/>
            <a:ext cx="8578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000" dirty="0">
                <a:solidFill>
                  <a:prstClr val="white"/>
                </a:solidFill>
                <a:latin typeface="Arial Black" panose="020B0A04020102020204" pitchFamily="34" charset="0"/>
              </a:rPr>
              <a:t>Безопасное передвижение на велосипеде/СИМ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347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8531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-45720"/>
            <a:ext cx="11237976" cy="1508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89591" y="1755362"/>
            <a:ext cx="3901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</a:rPr>
              <a:t>младше 7 лет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478992" y="1755362"/>
            <a:ext cx="362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</a:rPr>
              <a:t>от 7 до 14 лет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965029" y="1786415"/>
            <a:ext cx="362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</a:rPr>
              <a:t>старше 14 лет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8600" y="6216052"/>
            <a:ext cx="76961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ПДД РФ п. 24. Дополнительные требования к движению велосипедистов, водителей мопедов и лиц, использующих для передвижения средства индивидуальной мобильности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19100" y="2328229"/>
            <a:ext cx="36449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должно осуществляться ТОЛЬКО по: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тротуарам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пешеходным дорожкам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велопешеходным дорожкам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в пределах пешеходных зон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Обязательно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 в сопровождении взрослых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260277" y="2330441"/>
            <a:ext cx="3860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должно осуществляться по: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тротуарам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пешеходным дорожкам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</a:rPr>
              <a:t>велопешеходным дорожкам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</a:rPr>
              <a:t>в пределах пешеходных зон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</a:rPr>
              <a:t>велосипедным дорожкам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679933" y="2328229"/>
            <a:ext cx="4184077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должно осуществляться по: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dirty="0">
                <a:solidFill>
                  <a:prstClr val="white"/>
                </a:solidFill>
                <a:latin typeface="Arial Narrow" panose="020B0606020202030204" pitchFamily="34" charset="0"/>
              </a:rPr>
              <a:t>в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елосипедной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 дорожке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ru-RU" sz="1600" dirty="0" err="1">
                <a:solidFill>
                  <a:prstClr val="white"/>
                </a:solidFill>
                <a:latin typeface="Arial Narrow" panose="020B0606020202030204" pitchFamily="34" charset="0"/>
              </a:rPr>
              <a:t>велопешеходной</a:t>
            </a:r>
            <a:r>
              <a:rPr lang="ru-RU" sz="1600" dirty="0">
                <a:solidFill>
                  <a:prstClr val="white"/>
                </a:solidFill>
                <a:latin typeface="Arial Narrow" panose="020B0606020202030204" pitchFamily="34" charset="0"/>
              </a:rPr>
              <a:t> дорожке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solidFill>
                  <a:prstClr val="white"/>
                </a:solidFill>
                <a:latin typeface="Arial Narrow" panose="020B0606020202030204" pitchFamily="34" charset="0"/>
              </a:rPr>
              <a:t>проезжей части велосипедной зоны 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solidFill>
                  <a:prstClr val="white"/>
                </a:solidFill>
                <a:latin typeface="Arial Narrow" panose="020B0606020202030204" pitchFamily="34" charset="0"/>
              </a:rPr>
              <a:t>полосе для велосипедистов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solidFill>
                  <a:prstClr val="white"/>
                </a:solidFill>
                <a:latin typeface="Arial Narrow" panose="020B0606020202030204" pitchFamily="34" charset="0"/>
              </a:rPr>
              <a:t>в пешеходной зоне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solidFill>
                  <a:prstClr val="white"/>
                </a:solidFill>
                <a:latin typeface="Arial Narrow" panose="020B0606020202030204" pitchFamily="34" charset="0"/>
              </a:rPr>
              <a:t>Тротуару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solidFill>
                  <a:prstClr val="white"/>
                </a:solidFill>
                <a:latin typeface="Arial Narrow" panose="020B0606020202030204" pitchFamily="34" charset="0"/>
              </a:rPr>
              <a:t>пешеходной дорожке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solidFill>
                  <a:prstClr val="white"/>
                </a:solidFill>
                <a:latin typeface="Arial Narrow" panose="020B0606020202030204" pitchFamily="34" charset="0"/>
              </a:rPr>
              <a:t> обочине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solidFill>
                  <a:prstClr val="white"/>
                </a:solidFill>
                <a:latin typeface="Arial Narrow" panose="020B0606020202030204" pitchFamily="34" charset="0"/>
              </a:rPr>
              <a:t> правому краю проезжей части дороги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455664" y="5058331"/>
            <a:ext cx="5736336" cy="741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72655" y="5181058"/>
            <a:ext cx="6016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1400" dirty="0">
                <a:solidFill>
                  <a:srgbClr val="174290"/>
                </a:solidFill>
                <a:latin typeface="Arial Black" panose="020B0A04020102020204" pitchFamily="34" charset="0"/>
              </a:rPr>
              <a:t>Только если соблюдены все условия, которые прописаны в ПДД!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174290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8600" y="166371"/>
            <a:ext cx="111633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17429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Согласно Правилам дорожного движения*</a:t>
            </a:r>
          </a:p>
          <a:p>
            <a:r>
              <a:rPr lang="ru-RU" sz="2800" dirty="0">
                <a:solidFill>
                  <a:srgbClr val="17429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 движение лиц, управляющих СИМ: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848" y="140296"/>
            <a:ext cx="659852" cy="77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009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976" y="143682"/>
            <a:ext cx="659852" cy="77038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0009"/>
            <a:ext cx="12192000" cy="372553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77548" y="652458"/>
            <a:ext cx="65854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сотрудники Госавтоинспекции</a:t>
            </a:r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 </a:t>
            </a:r>
            <a:endParaRPr lang="ru-RU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7135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976" y="143682"/>
            <a:ext cx="659852" cy="77038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932" y="1300934"/>
            <a:ext cx="5183124" cy="555706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09212" y="528875"/>
            <a:ext cx="81467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Бригада скорой медицинской помощи</a:t>
            </a:r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 </a:t>
            </a:r>
            <a:endParaRPr lang="ru-RU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5148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976" y="143682"/>
            <a:ext cx="659852" cy="77038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156" y="1215810"/>
            <a:ext cx="4091940" cy="564219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397203" y="528875"/>
            <a:ext cx="63658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Сотрудники МЧС (спасатели) </a:t>
            </a:r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 </a:t>
            </a:r>
            <a:endParaRPr lang="ru-RU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6011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976" y="143682"/>
            <a:ext cx="659852" cy="77038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038012" y="652458"/>
            <a:ext cx="40190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ВСТУПАЙ В ЮИД! </a:t>
            </a:r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 </a:t>
            </a:r>
            <a:endParaRPr lang="ru-RU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0388"/>
            <a:ext cx="12192000" cy="542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93350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800</TotalTime>
  <Words>381</Words>
  <Application>Microsoft Office PowerPoint</Application>
  <PresentationFormat>Широкоэкранный</PresentationFormat>
  <Paragraphs>70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Arial Black</vt:lpstr>
      <vt:lpstr>Arial Narrow</vt:lpstr>
      <vt:lpstr>Calibri</vt:lpstr>
      <vt:lpstr>Tahoma</vt:lpstr>
      <vt:lpstr>1_Office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Абрамова Марина Вячеславовна</dc:creator>
  <cp:lastModifiedBy>Darinka-28@mail.ru</cp:lastModifiedBy>
  <cp:revision>77</cp:revision>
  <dcterms:created xsi:type="dcterms:W3CDTF">2024-05-14T07:49:13Z</dcterms:created>
  <dcterms:modified xsi:type="dcterms:W3CDTF">2026-08-03T10:00:57Z</dcterms:modified>
</cp:coreProperties>
</file>